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88" r:id="rId2"/>
    <p:sldId id="289" r:id="rId3"/>
    <p:sldId id="290" r:id="rId4"/>
    <p:sldId id="291" r:id="rId5"/>
    <p:sldId id="292" r:id="rId6"/>
    <p:sldId id="293" r:id="rId7"/>
    <p:sldId id="294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nja Johansson" initials="RJ" lastIdx="3" clrIdx="0">
    <p:extLst>
      <p:ext uri="{19B8F6BF-5375-455C-9EA6-DF929625EA0E}">
        <p15:presenceInfo xmlns:p15="http://schemas.microsoft.com/office/powerpoint/2012/main" userId="S-1-5-21-3847083747-1072438611-942543554-395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0900"/>
    <a:srgbClr val="7F1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5827" autoAdjust="0"/>
  </p:normalViewPr>
  <p:slideViewPr>
    <p:cSldViewPr>
      <p:cViewPr varScale="1">
        <p:scale>
          <a:sx n="61" d="100"/>
          <a:sy n="61" d="100"/>
        </p:scale>
        <p:origin x="1633" y="55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1-25T11:33:17.107" idx="3">
    <p:pos x="4349" y="2223"/>
    <p:text>Förklara att rutinaktivitetsteorin inte behöver handla om kapabla väktare i formen av just polis/väktare/ordingsvakt, utan närvaron av människor och aktivitet.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471DB-B463-4138-B557-DDCEE6EA1C90}" type="datetimeFigureOut">
              <a:rPr lang="sv-SE" smtClean="0"/>
              <a:pPr/>
              <a:t>2019-12-05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8D18B-DEA0-4FA7-9201-3F2DF621C67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8579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Förslag till beslut:</a:t>
            </a:r>
          </a:p>
          <a:p>
            <a:r>
              <a:rPr lang="sv-SE" dirty="0" smtClean="0"/>
              <a:t>På kommande </a:t>
            </a:r>
            <a:r>
              <a:rPr lang="sv-SE" dirty="0" err="1" smtClean="0"/>
              <a:t>BRå</a:t>
            </a:r>
            <a:r>
              <a:rPr lang="sv-SE" dirty="0" smtClean="0"/>
              <a:t> den 27/11 sker</a:t>
            </a:r>
            <a:r>
              <a:rPr lang="sv-SE" baseline="0" dirty="0" smtClean="0"/>
              <a:t> uppföljning på Handlingsplan</a:t>
            </a:r>
          </a:p>
          <a:p>
            <a:r>
              <a:rPr lang="sv-SE" baseline="0" dirty="0" smtClean="0"/>
              <a:t>Kommunpolis och Brottsförebyggande samordnare ansvarar för ta fram förslag på nytt medborgarlöfte och Handlingsplan. </a:t>
            </a:r>
          </a:p>
          <a:p>
            <a:r>
              <a:rPr lang="sv-SE" baseline="0" dirty="0" smtClean="0"/>
              <a:t>Kommunpolis och Brottsförebyggande samordnare ges i uppdrag att under 2020 ansvarar för ta fram förslag på:</a:t>
            </a:r>
          </a:p>
          <a:p>
            <a:r>
              <a:rPr lang="sv-SE" dirty="0" smtClean="0"/>
              <a:t>Lokalt brottsförebyggande program samt Samverkansöverenskommelse. Dessa</a:t>
            </a:r>
            <a:r>
              <a:rPr lang="sv-SE" baseline="0" dirty="0" smtClean="0"/>
              <a:t> delar samverkas med övriga arbetsgrupper och förvaltningar.</a:t>
            </a:r>
            <a:endParaRPr lang="sv-SE" dirty="0" smtClean="0"/>
          </a:p>
          <a:p>
            <a:endParaRPr lang="sv-SE" baseline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8D18B-DEA0-4FA7-9201-3F2DF621C670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1787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8D18B-DEA0-4FA7-9201-3F2DF621C670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6656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="" xmlns:a16="http://schemas.microsoft.com/office/drawing/2014/main" id="{0FB1F93F-9B63-41C5-9577-1EA7536C3F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493200" y="446400"/>
            <a:ext cx="11289600" cy="2286000"/>
          </a:xfrm>
        </p:spPr>
        <p:txBody>
          <a:bodyPr lIns="0" tIns="0" rIns="0" bIns="0">
            <a:noAutofit/>
          </a:bodyPr>
          <a:lstStyle>
            <a:lvl1pPr>
              <a:defRPr sz="88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661680" y="5622136"/>
            <a:ext cx="5037120" cy="792088"/>
          </a:xfrm>
        </p:spPr>
        <p:txBody>
          <a:bodyPr lIns="0" tIns="0" rIns="0" bIns="0" anchor="b">
            <a:normAutofit/>
          </a:bodyPr>
          <a:lstStyle>
            <a:lvl1pPr marL="0" indent="0" algn="r">
              <a:buNone/>
              <a:defRPr sz="20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ange förvaltning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="" xmlns:a16="http://schemas.microsoft.com/office/drawing/2014/main" id="{6FCC2C06-1D94-4216-B697-580F1BE079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2" y="5652002"/>
            <a:ext cx="2590856" cy="7340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ång rubrik och innehål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53485" y="285646"/>
            <a:ext cx="5486400" cy="559162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>
          <a:xfrm>
            <a:off x="10488488" y="6356353"/>
            <a:ext cx="1357941" cy="216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DF486CD-7F4D-4C63-935F-060E75F29ABC}" type="datetime1">
              <a:rPr lang="sv-SE" smtClean="0"/>
              <a:t>2019-12-05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>
          <a:xfrm>
            <a:off x="352115" y="6274102"/>
            <a:ext cx="2808311" cy="379907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solvesborg.se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>
          <a:xfrm>
            <a:off x="10502280" y="6145437"/>
            <a:ext cx="1344149" cy="216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Sida </a:t>
            </a:r>
            <a:fld id="{442FF2AC-5952-4A76-A4C8-7FBE2B12418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="" xmlns:a16="http://schemas.microsoft.com/office/drawing/2014/main" id="{4E894920-4AE6-47BE-86BB-F16BE623C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115" y="285646"/>
            <a:ext cx="5486400" cy="5591626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8649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ång rubrik och innehåll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53485" y="285646"/>
            <a:ext cx="5486400" cy="559162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>
          <a:xfrm>
            <a:off x="10488488" y="6356353"/>
            <a:ext cx="1357941" cy="216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F6E679C0-4894-4BFA-AC1E-A637AA964B04}" type="datetime1">
              <a:rPr lang="sv-SE" smtClean="0"/>
              <a:t>2019-12-05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>
          <a:xfrm>
            <a:off x="352115" y="6274102"/>
            <a:ext cx="2808311" cy="379907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solvesborg.se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>
          <a:xfrm>
            <a:off x="10502280" y="6145437"/>
            <a:ext cx="1344149" cy="216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Sida </a:t>
            </a:r>
            <a:fld id="{442FF2AC-5952-4A76-A4C8-7FBE2B12418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="" xmlns:a16="http://schemas.microsoft.com/office/drawing/2014/main" id="{4E894920-4AE6-47BE-86BB-F16BE623C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115" y="285646"/>
            <a:ext cx="5486400" cy="5591626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6950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="" xmlns:a16="http://schemas.microsoft.com/office/drawing/2014/main" id="{313EA226-CC10-410D-B6FD-C2821BE42A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352115" y="1557825"/>
            <a:ext cx="5486400" cy="4103424"/>
          </a:xfrm>
        </p:spPr>
        <p:txBody>
          <a:bodyPr/>
          <a:lstStyle>
            <a:lvl1pPr marL="0" indent="0">
              <a:buNone/>
              <a:defRPr sz="2400" b="0"/>
            </a:lvl1pPr>
            <a:lvl2pPr marL="0" indent="0">
              <a:buNone/>
              <a:defRPr b="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>
          <a:xfrm>
            <a:off x="10488488" y="6356353"/>
            <a:ext cx="1357941" cy="216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8D47F76E-E718-4A83-A9A5-FD2E9F54EA18}" type="datetime1">
              <a:rPr lang="sv-SE" smtClean="0"/>
              <a:t>2019-12-05</a:t>
            </a:fld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>
          <a:xfrm>
            <a:off x="10502280" y="6145437"/>
            <a:ext cx="1344149" cy="216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Sida </a:t>
            </a:r>
            <a:fld id="{442FF2AC-5952-4A76-A4C8-7FBE2B124180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="" xmlns:a16="http://schemas.microsoft.com/office/drawing/2014/main" id="{281AB0EB-33FF-44A3-A8F8-913BDAF465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27" y="5777332"/>
            <a:ext cx="2592288" cy="736210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="" xmlns:a16="http://schemas.microsoft.com/office/drawing/2014/main" id="{51997986-BDCE-460F-A28E-1797650608EA}"/>
              </a:ext>
            </a:extLst>
          </p:cNvPr>
          <p:cNvSpPr txBox="1"/>
          <p:nvPr userDrawn="1"/>
        </p:nvSpPr>
        <p:spPr>
          <a:xfrm flipH="1">
            <a:off x="352115" y="542161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b="1" dirty="0">
                <a:solidFill>
                  <a:schemeClr val="accent2"/>
                </a:solidFill>
              </a:rPr>
              <a:t>Kontakt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="" xmlns:a16="http://schemas.microsoft.com/office/drawing/2014/main" id="{F9417059-E155-470A-863C-373CDF5F5E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100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generell bil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="" xmlns:a16="http://schemas.microsoft.com/office/drawing/2014/main" id="{1B334229-A804-4AC6-83B5-38AE146D4A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352115" y="1557825"/>
            <a:ext cx="5486400" cy="4031416"/>
          </a:xfrm>
        </p:spPr>
        <p:txBody>
          <a:bodyPr/>
          <a:lstStyle>
            <a:lvl1pPr marL="0" indent="0">
              <a:buNone/>
              <a:defRPr sz="2400" b="0"/>
            </a:lvl1pPr>
            <a:lvl2pPr marL="0" indent="0">
              <a:buNone/>
              <a:defRPr b="0"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>
          <a:xfrm>
            <a:off x="10488488" y="6356353"/>
            <a:ext cx="1357941" cy="216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B00C6631-B94F-4F90-B2E1-BAC997F5DC69}" type="datetime1">
              <a:rPr lang="sv-SE" smtClean="0"/>
              <a:t>2019-12-05</a:t>
            </a:fld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>
          <a:xfrm>
            <a:off x="10502280" y="6145437"/>
            <a:ext cx="1344149" cy="216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Sida </a:t>
            </a:r>
            <a:fld id="{442FF2AC-5952-4A76-A4C8-7FBE2B124180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="" xmlns:a16="http://schemas.microsoft.com/office/drawing/2014/main" id="{B6E420B6-3A74-4016-872F-DD2FCAA6D1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0" y="5652000"/>
            <a:ext cx="2592288" cy="73621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="" xmlns:a16="http://schemas.microsoft.com/office/drawing/2014/main" id="{2502E936-5FB2-4EA0-94E7-E4FAAC8F492A}"/>
              </a:ext>
            </a:extLst>
          </p:cNvPr>
          <p:cNvSpPr txBox="1"/>
          <p:nvPr userDrawn="1"/>
        </p:nvSpPr>
        <p:spPr>
          <a:xfrm flipH="1">
            <a:off x="352115" y="542161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b="1" dirty="0">
                <a:solidFill>
                  <a:schemeClr val="accent2"/>
                </a:solidFill>
              </a:rPr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3188933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a si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himmel, vatten, utomhus, bänk&#10;&#10;Beskrivning genererad med mycket hög exakthet">
            <a:extLst>
              <a:ext uri="{FF2B5EF4-FFF2-40B4-BE49-F238E27FC236}">
                <a16:creationId xmlns="" xmlns:a16="http://schemas.microsoft.com/office/drawing/2014/main" id="{C0E98DA5-31BF-46A7-808E-6F24283651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="" xmlns:a16="http://schemas.microsoft.com/office/drawing/2014/main" id="{50A4C731-2F17-4113-8954-E4D8214F7B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0" y="5652000"/>
            <a:ext cx="2592000" cy="7344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="" xmlns:a16="http://schemas.microsoft.com/office/drawing/2014/main" id="{D1397134-C98B-4CCD-9A3D-D8F682F63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04864"/>
            <a:ext cx="10972800" cy="1867644"/>
          </a:xfrm>
        </p:spPr>
        <p:txBody>
          <a:bodyPr>
            <a:noAutofit/>
          </a:bodyPr>
          <a:lstStyle>
            <a:lvl1pPr algn="ctr">
              <a:defRPr sz="96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a sid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D1397134-C98B-4CCD-9A3D-D8F682F63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04864"/>
            <a:ext cx="10972800" cy="1867644"/>
          </a:xfrm>
        </p:spPr>
        <p:txBody>
          <a:bodyPr>
            <a:noAutofit/>
          </a:bodyPr>
          <a:lstStyle>
            <a:lvl1pPr algn="ctr">
              <a:defRPr sz="96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="" xmlns:a16="http://schemas.microsoft.com/office/drawing/2014/main" id="{C6DBE8F9-CED1-4190-8926-5DC3CB79E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0" y="5652000"/>
            <a:ext cx="2592000" cy="7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1C84D-6275-4ECF-9F3A-6E7943BEE072}" type="datetime1">
              <a:rPr lang="sv-SE" smtClean="0"/>
              <a:t>2019-12-05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solvesborg.se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/>
              <a:t>Sida </a:t>
            </a:r>
            <a:fld id="{442FF2AC-5952-4A76-A4C8-7FBE2B124180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4A087E4E-BD76-4147-A379-DBD2BE1EC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="" xmlns:a16="http://schemas.microsoft.com/office/drawing/2014/main" id="{505B6694-96A3-4553-A191-86AC6A5D3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1B9C1-635F-40F7-9CC5-7D3004B94477}" type="datetime1">
              <a:rPr lang="sv-SE" smtClean="0"/>
              <a:t>2019-12-05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="" xmlns:a16="http://schemas.microsoft.com/office/drawing/2014/main" id="{A5BAD5DF-777F-4F4C-AA3D-93F58F4B9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solvesborg.se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="" xmlns:a16="http://schemas.microsoft.com/office/drawing/2014/main" id="{343A938C-0F67-4DB7-84DB-27EDF330B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/>
              <a:t>Sida </a:t>
            </a:r>
            <a:fld id="{442FF2AC-5952-4A76-A4C8-7FBE2B12418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85783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B29B-3A70-4FF5-859F-83E4E82E5C4B}" type="datetime1">
              <a:rPr lang="sv-SE" smtClean="0"/>
              <a:t>2019-12-05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solvesborg.se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/>
              <a:t>Sida </a:t>
            </a:r>
            <a:fld id="{442FF2AC-5952-4A76-A4C8-7FBE2B124180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804A-3FDC-4883-878E-A0B7A8661BD9}" type="datetime1">
              <a:rPr lang="sv-SE" smtClean="0"/>
              <a:t>2019-12-05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solvesborg.se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/>
              <a:t>Sida </a:t>
            </a:r>
            <a:fld id="{442FF2AC-5952-4A76-A4C8-7FBE2B124180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="" xmlns:a16="http://schemas.microsoft.com/office/drawing/2014/main" id="{959F0D2B-3EB7-42A6-BABF-04CC107E29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494384" y="446584"/>
            <a:ext cx="11290248" cy="2286726"/>
          </a:xfrm>
        </p:spPr>
        <p:txBody>
          <a:bodyPr lIns="0" tIns="0" rIns="0" bIns="0" anchor="ctr">
            <a:noAutofit/>
          </a:bodyPr>
          <a:lstStyle>
            <a:lvl1pPr>
              <a:defRPr sz="88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672064" y="5589240"/>
            <a:ext cx="5037120" cy="792088"/>
          </a:xfrm>
        </p:spPr>
        <p:txBody>
          <a:bodyPr lIns="0" tIns="0" rIns="0" bIns="0" anchor="b">
            <a:normAutofit/>
          </a:bodyPr>
          <a:lstStyle>
            <a:lvl1pPr marL="0" indent="0" algn="r">
              <a:buNone/>
              <a:defRPr sz="20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ange förvaltning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="" xmlns:a16="http://schemas.microsoft.com/office/drawing/2014/main" id="{4A9F4463-80FE-4CEE-A536-1609DC909F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2" y="5652002"/>
            <a:ext cx="2590856" cy="73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63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100B-2A75-4025-819C-D3106664F8E5}" type="datetime1">
              <a:rPr lang="sv-SE" smtClean="0"/>
              <a:t>2019-12-05</a:t>
            </a:fld>
            <a:endParaRPr lang="sv-SE" dirty="0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solvesborg.se</a:t>
            </a:r>
            <a:endParaRPr lang="sv-SE" dirty="0"/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/>
              <a:t>Sida </a:t>
            </a:r>
            <a:fld id="{442FF2AC-5952-4A76-A4C8-7FBE2B124180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7166-669C-4007-A761-7204203E4CFC}" type="datetime1">
              <a:rPr lang="sv-SE" smtClean="0"/>
              <a:t>2019-12-05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solvesborg.se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/>
              <a:t>Sida </a:t>
            </a:r>
            <a:fld id="{442FF2AC-5952-4A76-A4C8-7FBE2B124180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AD65-7E57-4D5F-B2F9-94729FB0E0BD}" type="datetime1">
              <a:rPr lang="sv-SE" smtClean="0"/>
              <a:t>2019-12-05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solvesborg.se</a:t>
            </a:r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/>
              <a:t>Sida </a:t>
            </a:r>
            <a:fld id="{442FF2AC-5952-4A76-A4C8-7FBE2B124180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618E-41A9-4E26-B675-FFCF5EF6C3F1}" type="datetime1">
              <a:rPr lang="sv-SE" smtClean="0"/>
              <a:t>2019-12-05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solvesborg.se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/>
              <a:t>Sida </a:t>
            </a:r>
            <a:fld id="{442FF2AC-5952-4A76-A4C8-7FBE2B124180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A0E1-8C58-4519-9C7C-405EEF13DA0D}" type="datetime1">
              <a:rPr lang="sv-SE" smtClean="0"/>
              <a:t>2019-12-05</a:t>
            </a:fld>
            <a:endParaRPr lang="sv-SE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solvesborg.se</a:t>
            </a:r>
            <a:endParaRPr lang="sv-SE" dirty="0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/>
              <a:t>Sida </a:t>
            </a:r>
            <a:fld id="{442FF2AC-5952-4A76-A4C8-7FBE2B124180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0DA5C-D3F7-4793-959D-43062BE4C506}" type="datetime1">
              <a:rPr lang="sv-SE" smtClean="0"/>
              <a:t>2019-12-05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solvesborg.se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/>
              <a:t>Sida </a:t>
            </a:r>
            <a:fld id="{442FF2AC-5952-4A76-A4C8-7FBE2B124180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B9E24-F90D-47F4-B77A-5623D2DBF061}" type="datetime1">
              <a:rPr lang="sv-SE" smtClean="0"/>
              <a:t>2019-12-05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solvesborg.se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/>
              <a:t>Sida </a:t>
            </a:r>
            <a:fld id="{442FF2AC-5952-4A76-A4C8-7FBE2B124180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, 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="" xmlns:a16="http://schemas.microsoft.com/office/drawing/2014/main" id="{1B334229-A804-4AC6-83B5-38AE146D4A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52115" y="293909"/>
            <a:ext cx="5486400" cy="1512168"/>
          </a:xfrm>
        </p:spPr>
        <p:txBody>
          <a:bodyPr>
            <a:noAutofit/>
          </a:bodyPr>
          <a:lstStyle>
            <a:lvl1pPr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2115" y="1950093"/>
            <a:ext cx="5486400" cy="419534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>
          <a:xfrm>
            <a:off x="10488488" y="6356353"/>
            <a:ext cx="1357941" cy="216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ED20D233-556E-42B5-BB5F-C125906311DF}" type="datetime1">
              <a:rPr lang="sv-SE" smtClean="0"/>
              <a:t>2019-12-05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>
          <a:xfrm>
            <a:off x="352115" y="6274102"/>
            <a:ext cx="2808311" cy="379907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dirty="0"/>
              <a:t>solvesborg.se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>
          <a:xfrm>
            <a:off x="10502280" y="6145437"/>
            <a:ext cx="1344149" cy="216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Sida </a:t>
            </a:r>
            <a:fld id="{442FF2AC-5952-4A76-A4C8-7FBE2B12418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46531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, innehåll och bild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="" xmlns:a16="http://schemas.microsoft.com/office/drawing/2014/main" id="{1B334229-A804-4AC6-83B5-38AE146D4A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52115" y="293909"/>
            <a:ext cx="5486400" cy="1512168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2115" y="1950093"/>
            <a:ext cx="5486400" cy="419534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>
          <a:xfrm>
            <a:off x="10488488" y="6356353"/>
            <a:ext cx="1357941" cy="216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2080E34E-B24D-40FC-8B73-DACE90838DEF}" type="datetime1">
              <a:rPr lang="sv-SE" smtClean="0"/>
              <a:t>2019-12-05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>
          <a:xfrm>
            <a:off x="352115" y="6274102"/>
            <a:ext cx="2808311" cy="379907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solvesborg.se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>
          <a:xfrm>
            <a:off x="10502280" y="6145437"/>
            <a:ext cx="1344149" cy="216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Sida </a:t>
            </a:r>
            <a:fld id="{442FF2AC-5952-4A76-A4C8-7FBE2B12418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9346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="" xmlns:a16="http://schemas.microsoft.com/office/drawing/2014/main" id="{624ED278-BCE6-42F8-9390-34C1DBA727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2115" y="1950093"/>
            <a:ext cx="5486400" cy="419534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>
          <a:xfrm>
            <a:off x="10488488" y="6356353"/>
            <a:ext cx="1357941" cy="216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2E72FC1A-D60D-4CD6-BECD-9C9F313891A2}" type="datetime1">
              <a:rPr lang="sv-SE" smtClean="0"/>
              <a:t>2019-12-05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>
          <a:xfrm>
            <a:off x="352115" y="6274102"/>
            <a:ext cx="2808311" cy="379907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solvesborg.se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>
          <a:xfrm>
            <a:off x="10502280" y="6145437"/>
            <a:ext cx="1344149" cy="216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Sida </a:t>
            </a:r>
            <a:fld id="{442FF2AC-5952-4A76-A4C8-7FBE2B12418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="" xmlns:a16="http://schemas.microsoft.com/office/drawing/2014/main" id="{4E894920-4AE6-47BE-86BB-F16BE623C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115" y="285646"/>
            <a:ext cx="5486400" cy="141516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846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, innehåll och bil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="" xmlns:a16="http://schemas.microsoft.com/office/drawing/2014/main" id="{1B334229-A804-4AC6-83B5-38AE146D4A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52115" y="293909"/>
            <a:ext cx="5486400" cy="1512168"/>
          </a:xfrm>
        </p:spPr>
        <p:txBody>
          <a:bodyPr>
            <a:noAutofit/>
          </a:bodyPr>
          <a:lstStyle>
            <a:lvl1pPr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2115" y="1950093"/>
            <a:ext cx="5486400" cy="419534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>
          <a:xfrm>
            <a:off x="10488488" y="6356353"/>
            <a:ext cx="1357941" cy="216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38D42737-EE3E-4E5F-BBBB-074EDF93A512}" type="datetime1">
              <a:rPr lang="sv-SE" smtClean="0"/>
              <a:t>2019-12-05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>
          <a:xfrm>
            <a:off x="352115" y="6274102"/>
            <a:ext cx="2808311" cy="379907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solvesborg.se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>
          <a:xfrm>
            <a:off x="10502280" y="6145437"/>
            <a:ext cx="1344149" cy="216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Sida </a:t>
            </a:r>
            <a:fld id="{442FF2AC-5952-4A76-A4C8-7FBE2B12418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72370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valbar bil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2115" y="1950093"/>
            <a:ext cx="5486400" cy="419534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>
          <a:xfrm>
            <a:off x="10488488" y="6356353"/>
            <a:ext cx="1357941" cy="216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DDDEAEEE-F7DC-4D81-9259-C4CCA6BE4E1F}" type="datetime1">
              <a:rPr lang="sv-SE" smtClean="0"/>
              <a:t>2019-12-05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>
          <a:xfrm>
            <a:off x="352115" y="6274102"/>
            <a:ext cx="2808311" cy="379907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solvesborg.se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>
          <a:xfrm>
            <a:off x="10502280" y="6145437"/>
            <a:ext cx="1344149" cy="216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Sida </a:t>
            </a:r>
            <a:fld id="{442FF2AC-5952-4A76-A4C8-7FBE2B12418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="" xmlns:a16="http://schemas.microsoft.com/office/drawing/2014/main" id="{4E894920-4AE6-47BE-86BB-F16BE623C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115" y="285646"/>
            <a:ext cx="5486400" cy="141516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="" xmlns:a16="http://schemas.microsoft.com/office/drawing/2014/main" id="{74BC1B08-F26D-48E3-AA86-EF517D7DC7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5541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valbar bild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2115" y="1950093"/>
            <a:ext cx="5486400" cy="419534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>
          <a:xfrm>
            <a:off x="10488488" y="6356353"/>
            <a:ext cx="1357941" cy="216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1F0EB33D-DCFA-45E8-BC93-DA2FB0943333}" type="datetime1">
              <a:rPr lang="sv-SE" smtClean="0"/>
              <a:t>2019-12-05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>
          <a:xfrm>
            <a:off x="352115" y="6274102"/>
            <a:ext cx="2808311" cy="379907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solvesborg.se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>
          <a:xfrm>
            <a:off x="10502280" y="6145437"/>
            <a:ext cx="1344149" cy="216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Sida </a:t>
            </a:r>
            <a:fld id="{442FF2AC-5952-4A76-A4C8-7FBE2B12418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="" xmlns:a16="http://schemas.microsoft.com/office/drawing/2014/main" id="{4E894920-4AE6-47BE-86BB-F16BE623C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115" y="285646"/>
            <a:ext cx="5486400" cy="141516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="" xmlns:a16="http://schemas.microsoft.com/office/drawing/2014/main" id="{74BC1B08-F26D-48E3-AA86-EF517D7DC7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966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valbar 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2115" y="1950093"/>
            <a:ext cx="5486400" cy="419534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>
          <a:xfrm>
            <a:off x="10488488" y="6356353"/>
            <a:ext cx="1357941" cy="216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243FC613-ABD7-45F5-A76F-6B0E57857DC8}" type="datetime1">
              <a:rPr lang="sv-SE" smtClean="0"/>
              <a:t>2019-12-05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>
          <a:xfrm>
            <a:off x="352115" y="6274102"/>
            <a:ext cx="2808311" cy="379907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solvesborg.se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>
          <a:xfrm>
            <a:off x="10502280" y="6145437"/>
            <a:ext cx="1344149" cy="216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Sida </a:t>
            </a:r>
            <a:fld id="{442FF2AC-5952-4A76-A4C8-7FBE2B12418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>
            <a:extLst>
              <a:ext uri="{FF2B5EF4-FFF2-40B4-BE49-F238E27FC236}">
                <a16:creationId xmlns="" xmlns:a16="http://schemas.microsoft.com/office/drawing/2014/main" id="{4E894920-4AE6-47BE-86BB-F16BE623C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115" y="285646"/>
            <a:ext cx="5486400" cy="141516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="" xmlns:a16="http://schemas.microsoft.com/office/drawing/2014/main" id="{74BC1B08-F26D-48E3-AA86-EF517D7DC7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2423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0" y="6520260"/>
            <a:ext cx="1357941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fld id="{F7CB5273-75F3-4440-AFFF-5565CE5AEEAC}" type="datetime1">
              <a:rPr lang="sv-SE" smtClean="0"/>
              <a:t>2019-12-05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51585" y="6356353"/>
            <a:ext cx="7056783" cy="321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sv-SE"/>
              <a:t>solvesborg.se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3392" y="6309344"/>
            <a:ext cx="1344149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sv-SE"/>
              <a:t>Sida </a:t>
            </a:r>
            <a:fld id="{442FF2AC-5952-4A76-A4C8-7FBE2B124180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4" r:id="rId3"/>
    <p:sldLayoutId id="2147483668" r:id="rId4"/>
    <p:sldLayoutId id="2147483675" r:id="rId5"/>
    <p:sldLayoutId id="2147483670" r:id="rId6"/>
    <p:sldLayoutId id="2147483669" r:id="rId7"/>
    <p:sldLayoutId id="2147483674" r:id="rId8"/>
    <p:sldLayoutId id="2147483673" r:id="rId9"/>
    <p:sldLayoutId id="2147483671" r:id="rId10"/>
    <p:sldLayoutId id="2147483672" r:id="rId11"/>
    <p:sldLayoutId id="2147483665" r:id="rId12"/>
    <p:sldLayoutId id="2147483666" r:id="rId13"/>
    <p:sldLayoutId id="2147483660" r:id="rId14"/>
    <p:sldLayoutId id="2147483667" r:id="rId15"/>
    <p:sldLayoutId id="2147483650" r:id="rId16"/>
    <p:sldLayoutId id="2147483663" r:id="rId17"/>
    <p:sldLayoutId id="2147483651" r:id="rId18"/>
    <p:sldLayoutId id="2147483652" r:id="rId19"/>
    <p:sldLayoutId id="2147483653" r:id="rId20"/>
    <p:sldLayoutId id="2147483654" r:id="rId21"/>
    <p:sldLayoutId id="2147483655" r:id="rId22"/>
    <p:sldLayoutId id="2147483656" r:id="rId23"/>
    <p:sldLayoutId id="2147483657" r:id="rId24"/>
    <p:sldLayoutId id="2147483658" r:id="rId25"/>
    <p:sldLayoutId id="2147483659" r:id="rId26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2"/>
          </a:solidFill>
          <a:latin typeface="+mj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2"/>
          </a:solidFill>
          <a:latin typeface="+mj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2"/>
          </a:solidFill>
          <a:latin typeface="+mj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2"/>
          </a:solidFill>
          <a:latin typeface="+mj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accent2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Planer och dokument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Lokalt brottsförebyggande program (Antagen 2007</a:t>
            </a:r>
            <a:r>
              <a:rPr lang="sv-SE" dirty="0" smtClean="0"/>
              <a:t>)</a:t>
            </a:r>
          </a:p>
          <a:p>
            <a:r>
              <a:rPr lang="sv-SE" dirty="0" smtClean="0"/>
              <a:t>Samverkansöverenskommelse </a:t>
            </a:r>
            <a:r>
              <a:rPr lang="sv-SE" dirty="0"/>
              <a:t>2017-01-01-- </a:t>
            </a:r>
            <a:r>
              <a:rPr lang="sv-SE" dirty="0" smtClean="0"/>
              <a:t>2020-12-31</a:t>
            </a:r>
          </a:p>
          <a:p>
            <a:r>
              <a:rPr lang="sv-SE" dirty="0" smtClean="0"/>
              <a:t>Medborgarlöfte Årsvis</a:t>
            </a:r>
          </a:p>
          <a:p>
            <a:r>
              <a:rPr lang="sv-SE" dirty="0" smtClean="0"/>
              <a:t>Handlingsplan </a:t>
            </a:r>
            <a:r>
              <a:rPr lang="sv-SE" dirty="0"/>
              <a:t>Årsvis</a:t>
            </a:r>
          </a:p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solvesborg.se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6083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7500" b="1" u="sng" dirty="0" smtClean="0"/>
              <a:t>BRÅ möte nr. II</a:t>
            </a:r>
            <a:endParaRPr lang="sv-SE" sz="7500" b="1" u="sng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sz="3000" dirty="0" smtClean="0"/>
              <a:t>Utemiljön, otrygghet och utomhusstörningar.</a:t>
            </a:r>
            <a:endParaRPr lang="sv-SE" sz="3000" dirty="0"/>
          </a:p>
        </p:txBody>
      </p:sp>
    </p:spTree>
    <p:extLst>
      <p:ext uri="{BB962C8B-B14F-4D97-AF65-F5344CB8AC3E}">
        <p14:creationId xmlns:p14="http://schemas.microsoft.com/office/powerpoint/2010/main" val="4091033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5000" b="1" dirty="0" smtClean="0"/>
              <a:t>Utemiljön i Sölvesborgs centrum</a:t>
            </a:r>
            <a:endParaRPr lang="sv-SE" sz="50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928923"/>
            <a:ext cx="10515600" cy="3586634"/>
          </a:xfrm>
        </p:spPr>
        <p:txBody>
          <a:bodyPr>
            <a:normAutofit/>
          </a:bodyPr>
          <a:lstStyle/>
          <a:p>
            <a:r>
              <a:rPr lang="sv-SE" dirty="0" smtClean="0"/>
              <a:t>Samma problemindex år 2019 som 2018.</a:t>
            </a:r>
          </a:p>
          <a:p>
            <a:r>
              <a:rPr lang="sv-SE" dirty="0" smtClean="0"/>
              <a:t>Enligt forskning leder skräp till ännu mer skräp och det är bevisat att nedskräpade miljöer leder till en känsla av otrygghet (Håll Sverige Rent 2018, s. 25).</a:t>
            </a:r>
          </a:p>
          <a:p>
            <a:r>
              <a:rPr lang="sv-SE" dirty="0" smtClean="0"/>
              <a:t>Broken Windows Theory – Speglar uppmuntran till ett visst handlande.</a:t>
            </a:r>
          </a:p>
          <a:p>
            <a:r>
              <a:rPr lang="sv-SE" dirty="0" smtClean="0"/>
              <a:t>”Fixing Broken Windows” – Att ta kontroll över oordningen och skapa ordning, som i sin tur kan minska känslan av otrygghet som oordningen medför. 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418" y="1423276"/>
            <a:ext cx="4335163" cy="139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77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 smtClean="0"/>
              <a:t>Konkret känsla av otrygghet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47139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v-SE" u="sng" dirty="0" smtClean="0"/>
              <a:t>Sölvesborg centrum</a:t>
            </a:r>
            <a:r>
              <a:rPr lang="sv-SE" dirty="0" smtClean="0"/>
              <a:t>				</a:t>
            </a:r>
            <a:r>
              <a:rPr lang="sv-SE" u="sng" dirty="0" smtClean="0"/>
              <a:t>Sölvesborg tätort/centrum</a:t>
            </a:r>
            <a:endParaRPr lang="sv-SE" u="sng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78" y="2271423"/>
            <a:ext cx="5706271" cy="4105848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637" y="2290476"/>
            <a:ext cx="5668166" cy="408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82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b="1" dirty="0" smtClean="0"/>
              <a:t>Minskad otrygghet?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Många delaktiga: mindre otrygghet. </a:t>
            </a:r>
          </a:p>
          <a:p>
            <a:r>
              <a:rPr lang="sv-SE" dirty="0" smtClean="0"/>
              <a:t>Det existerar ett positivt samband mellan förekomsten av ett starkt socialt kapital och förebyggande av brott, vilket indirekt leder till ökad upplevd trygghet (Brå 2008, s. 54).</a:t>
            </a:r>
          </a:p>
          <a:p>
            <a:r>
              <a:rPr lang="sv-SE" dirty="0" smtClean="0"/>
              <a:t>Rutinaktivitetsteorin ur olika perspektiv.</a:t>
            </a:r>
            <a:endParaRPr lang="sv-SE" dirty="0"/>
          </a:p>
          <a:p>
            <a:pPr marL="0" indent="0">
              <a:buNone/>
            </a:pPr>
            <a:r>
              <a:rPr lang="sv-SE" dirty="0" smtClean="0"/>
              <a:t>	- Behöver ej innebära närvaro av just</a:t>
            </a:r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dirty="0" smtClean="0"/>
              <a:t>polis/väktare/ordningsvakt. </a:t>
            </a:r>
          </a:p>
        </p:txBody>
      </p:sp>
      <p:pic>
        <p:nvPicPr>
          <p:cNvPr id="1028" name="Picture 4" descr="Image result for rutinaktivitetsteori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032" y="3125232"/>
            <a:ext cx="4336669" cy="305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367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SE" b="1" dirty="0" smtClean="0"/>
              <a:t>Utomhusstörningar i Sölvesborgs centrum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 smtClean="0"/>
              <a:t>Ökat problemindex: </a:t>
            </a:r>
          </a:p>
          <a:p>
            <a:pPr marL="0" indent="0">
              <a:buNone/>
            </a:pPr>
            <a:r>
              <a:rPr lang="sv-SE" dirty="0" smtClean="0"/>
              <a:t>   kvinnor som antastas.</a:t>
            </a:r>
          </a:p>
          <a:p>
            <a:r>
              <a:rPr lang="sv-SE" b="1" dirty="0" smtClean="0"/>
              <a:t>Minskat problemindex: </a:t>
            </a:r>
          </a:p>
          <a:p>
            <a:pPr marL="0" indent="0">
              <a:buNone/>
            </a:pPr>
            <a:r>
              <a:rPr lang="sv-SE" b="1" dirty="0"/>
              <a:t> </a:t>
            </a:r>
            <a:r>
              <a:rPr lang="sv-SE" b="1" dirty="0" smtClean="0"/>
              <a:t>  </a:t>
            </a:r>
            <a:r>
              <a:rPr lang="sv-SE" dirty="0" smtClean="0"/>
              <a:t>Bilar som kör för fort + 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ungdomsgäng som bråkar.</a:t>
            </a:r>
          </a:p>
          <a:p>
            <a:r>
              <a:rPr lang="sv-SE" dirty="0" smtClean="0"/>
              <a:t>Dessa olika indikatorer kan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vara bidragande faktorer till en upplevd otrygghet. 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876" y="1608310"/>
            <a:ext cx="5850924" cy="315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36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51898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sv-SE" b="1" dirty="0" smtClean="0"/>
              <a:t>Ta itu med problemen för ett i längden </a:t>
            </a:r>
            <a:br>
              <a:rPr lang="sv-SE" b="1" dirty="0" smtClean="0"/>
            </a:br>
            <a:r>
              <a:rPr lang="sv-SE" b="1" dirty="0" smtClean="0"/>
              <a:t>hållbart samhälle – Orsaksanalys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207011"/>
            <a:ext cx="10515600" cy="3631943"/>
          </a:xfrm>
        </p:spPr>
        <p:txBody>
          <a:bodyPr>
            <a:normAutofit fontScale="92500" lnSpcReduction="10000"/>
          </a:bodyPr>
          <a:lstStyle/>
          <a:p>
            <a:r>
              <a:rPr lang="sv-SE" dirty="0" smtClean="0"/>
              <a:t>Ställer frågan ”Varför?” inom ett visst område. </a:t>
            </a:r>
          </a:p>
          <a:p>
            <a:r>
              <a:rPr lang="sv-SE" dirty="0" smtClean="0"/>
              <a:t>Undersöka vilka omständigheter och förhållanden som leder till ett visst beteende/vissa känslor.</a:t>
            </a:r>
          </a:p>
          <a:p>
            <a:r>
              <a:rPr lang="sv-SE" dirty="0" smtClean="0"/>
              <a:t>Angrip orsaken istället för symtomen.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sv-SE" dirty="0" smtClean="0"/>
              <a:t>- Ex. angripa varför ungdomsgäng bråkar och stör ordningen </a:t>
            </a:r>
            <a:r>
              <a:rPr lang="sv-SE" dirty="0"/>
              <a:t>(vad gör att </a:t>
            </a:r>
            <a:r>
              <a:rPr lang="sv-SE" dirty="0" smtClean="0"/>
              <a:t>bråken </a:t>
            </a:r>
            <a:r>
              <a:rPr lang="sv-SE" dirty="0"/>
              <a:t>uppstår) </a:t>
            </a:r>
            <a:r>
              <a:rPr lang="sv-SE" dirty="0" smtClean="0"/>
              <a:t>istället för att angripa själva bråken i sig.</a:t>
            </a:r>
          </a:p>
          <a:p>
            <a:r>
              <a:rPr lang="sv-SE" dirty="0" smtClean="0"/>
              <a:t>Identifiering av orsaken är avgörande. </a:t>
            </a:r>
          </a:p>
          <a:p>
            <a:r>
              <a:rPr lang="sv-SE" dirty="0"/>
              <a:t>Hållbart samhälle i ett </a:t>
            </a:r>
            <a:r>
              <a:rPr lang="sv-SE" dirty="0" smtClean="0"/>
              <a:t>långsiktigt </a:t>
            </a:r>
            <a:r>
              <a:rPr lang="sv-SE" dirty="0"/>
              <a:t>perspektiv</a:t>
            </a:r>
            <a:r>
              <a:rPr lang="sv-SE" dirty="0" smtClean="0"/>
              <a:t>.</a:t>
            </a:r>
          </a:p>
          <a:p>
            <a:r>
              <a:rPr lang="sv-SE" i="1" dirty="0"/>
              <a:t>Orsaksanalys i lokalt brottsförebyggande arbete </a:t>
            </a:r>
            <a:r>
              <a:rPr lang="sv-SE" dirty="0"/>
              <a:t>av Brottsförebyggande rådet (</a:t>
            </a:r>
            <a:r>
              <a:rPr lang="sv-SE" dirty="0" smtClean="0"/>
              <a:t>2018).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7627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ölvesborg 201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A6444"/>
      </a:accent1>
      <a:accent2>
        <a:srgbClr val="243861"/>
      </a:accent2>
      <a:accent3>
        <a:srgbClr val="A1D1C3"/>
      </a:accent3>
      <a:accent4>
        <a:srgbClr val="FCE400"/>
      </a:accent4>
      <a:accent5>
        <a:srgbClr val="8D343B"/>
      </a:accent5>
      <a:accent6>
        <a:srgbClr val="8EAD39"/>
      </a:accent6>
      <a:hlink>
        <a:srgbClr val="0563C1"/>
      </a:hlink>
      <a:folHlink>
        <a:srgbClr val="954F72"/>
      </a:folHlink>
    </a:clrScheme>
    <a:fontScheme name="Overpass">
      <a:majorFont>
        <a:latin typeface="Overpass"/>
        <a:ea typeface=""/>
        <a:cs typeface=""/>
      </a:majorFont>
      <a:minorFont>
        <a:latin typeface="Overpas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Sölvesborg.potx" id="{DF96F93D-6029-444D-BB11-532ABC6FBB17}" vid="{63AD04C8-842B-4AEF-8A40-13C7B562272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Sölvesborg</Template>
  <TotalTime>2412</TotalTime>
  <Words>352</Words>
  <Application>Microsoft Office PowerPoint</Application>
  <PresentationFormat>Bredbild</PresentationFormat>
  <Paragraphs>44</Paragraphs>
  <Slides>7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Arial</vt:lpstr>
      <vt:lpstr>Calibri</vt:lpstr>
      <vt:lpstr>Overpass</vt:lpstr>
      <vt:lpstr>Office-tema</vt:lpstr>
      <vt:lpstr>Planer och dokument</vt:lpstr>
      <vt:lpstr>BRÅ möte nr. II</vt:lpstr>
      <vt:lpstr>Utemiljön i Sölvesborgs centrum</vt:lpstr>
      <vt:lpstr>Konkret känsla av otrygghet</vt:lpstr>
      <vt:lpstr>Minskad otrygghet?</vt:lpstr>
      <vt:lpstr>Utomhusstörningar i Sölvesborgs centrum</vt:lpstr>
      <vt:lpstr>Ta itu med problemen för ett i längden  hållbart samhälle – Orsaksanalys</vt:lpstr>
    </vt:vector>
  </TitlesOfParts>
  <Company>SBKF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Välkommen  till Sölvesborg</dc:title>
  <dc:creator>Per Drysén</dc:creator>
  <cp:lastModifiedBy>Anders Borgman</cp:lastModifiedBy>
  <cp:revision>41</cp:revision>
  <dcterms:created xsi:type="dcterms:W3CDTF">2019-01-08T07:32:38Z</dcterms:created>
  <dcterms:modified xsi:type="dcterms:W3CDTF">2019-12-05T10:52:16Z</dcterms:modified>
</cp:coreProperties>
</file>